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323" r:id="rId3"/>
    <p:sldId id="259" r:id="rId4"/>
    <p:sldId id="302" r:id="rId5"/>
    <p:sldId id="311" r:id="rId6"/>
    <p:sldId id="320" r:id="rId7"/>
    <p:sldId id="322" r:id="rId8"/>
    <p:sldId id="258" r:id="rId9"/>
    <p:sldId id="314" r:id="rId10"/>
    <p:sldId id="328"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D444AD5E-A98C-4F71-9F72-67B5EF7DC4BC}">
          <p14:sldIdLst>
            <p14:sldId id="256"/>
            <p14:sldId id="323"/>
            <p14:sldId id="259"/>
            <p14:sldId id="302"/>
            <p14:sldId id="311"/>
            <p14:sldId id="320"/>
            <p14:sldId id="322"/>
            <p14:sldId id="258"/>
            <p14:sldId id="314"/>
            <p14:sldId id="32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CE99E6C-C4B4-4D6D-93A9-44628537DA0B}" type="datetimeFigureOut">
              <a:rPr lang="en-AU" smtClean="0"/>
              <a:t>26/03/2015</a:t>
            </a:fld>
            <a:endParaRPr lang="en-AU"/>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9471D50-4D3D-4E12-B4DF-732786C51DB0}" type="slidenum">
              <a:rPr lang="en-AU" smtClean="0"/>
              <a:t>‹#›</a:t>
            </a:fld>
            <a:endParaRPr lang="en-AU"/>
          </a:p>
        </p:txBody>
      </p:sp>
    </p:spTree>
    <p:extLst>
      <p:ext uri="{BB962C8B-B14F-4D97-AF65-F5344CB8AC3E}">
        <p14:creationId xmlns:p14="http://schemas.microsoft.com/office/powerpoint/2010/main" val="3104490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9FBA09E-15A3-4A83-8B8E-73575908C3F9}" type="datetimeFigureOut">
              <a:rPr lang="en-AU" smtClean="0"/>
              <a:t>26/03/2015</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7DDC48C-7EEE-4564-8160-4FAED7A6BF6B}" type="slidenum">
              <a:rPr lang="en-AU" smtClean="0"/>
              <a:t>‹#›</a:t>
            </a:fld>
            <a:endParaRPr lang="en-AU"/>
          </a:p>
        </p:txBody>
      </p:sp>
    </p:spTree>
    <p:extLst>
      <p:ext uri="{BB962C8B-B14F-4D97-AF65-F5344CB8AC3E}">
        <p14:creationId xmlns:p14="http://schemas.microsoft.com/office/powerpoint/2010/main" val="3680840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1B03FE5-7B18-442B-9967-CE7627684F9D}" type="datetimeFigureOut">
              <a:rPr lang="en-AU" smtClean="0"/>
              <a:t>26/03/2015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48FE1-54EC-4C35-B8C3-B33C3E7C851E}" type="slidenum">
              <a:rPr lang="en-AU" smtClean="0"/>
              <a:t>‹#›</a:t>
            </a:fld>
            <a:endParaRPr lang="en-AU"/>
          </a:p>
        </p:txBody>
      </p:sp>
    </p:spTree>
    <p:extLst>
      <p:ext uri="{BB962C8B-B14F-4D97-AF65-F5344CB8AC3E}">
        <p14:creationId xmlns:p14="http://schemas.microsoft.com/office/powerpoint/2010/main" val="208061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1B03FE5-7B18-442B-9967-CE7627684F9D}" type="datetimeFigureOut">
              <a:rPr lang="en-AU" smtClean="0"/>
              <a:t>26/03/2015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48FE1-54EC-4C35-B8C3-B33C3E7C851E}" type="slidenum">
              <a:rPr lang="en-AU" smtClean="0"/>
              <a:t>‹#›</a:t>
            </a:fld>
            <a:endParaRPr lang="en-AU"/>
          </a:p>
        </p:txBody>
      </p:sp>
    </p:spTree>
    <p:extLst>
      <p:ext uri="{BB962C8B-B14F-4D97-AF65-F5344CB8AC3E}">
        <p14:creationId xmlns:p14="http://schemas.microsoft.com/office/powerpoint/2010/main" val="328867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1B03FE5-7B18-442B-9967-CE7627684F9D}" type="datetimeFigureOut">
              <a:rPr lang="en-AU" smtClean="0"/>
              <a:t>26/03/2015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48FE1-54EC-4C35-B8C3-B33C3E7C851E}" type="slidenum">
              <a:rPr lang="en-AU" smtClean="0"/>
              <a:t>‹#›</a:t>
            </a:fld>
            <a:endParaRPr lang="en-AU"/>
          </a:p>
        </p:txBody>
      </p:sp>
    </p:spTree>
    <p:extLst>
      <p:ext uri="{BB962C8B-B14F-4D97-AF65-F5344CB8AC3E}">
        <p14:creationId xmlns:p14="http://schemas.microsoft.com/office/powerpoint/2010/main" val="1455369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1B03FE5-7B18-442B-9967-CE7627684F9D}" type="datetimeFigureOut">
              <a:rPr lang="en-AU" smtClean="0"/>
              <a:t>26/03/2015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48FE1-54EC-4C35-B8C3-B33C3E7C851E}" type="slidenum">
              <a:rPr lang="en-AU" smtClean="0"/>
              <a:t>‹#›</a:t>
            </a:fld>
            <a:endParaRPr lang="en-AU"/>
          </a:p>
        </p:txBody>
      </p:sp>
    </p:spTree>
    <p:extLst>
      <p:ext uri="{BB962C8B-B14F-4D97-AF65-F5344CB8AC3E}">
        <p14:creationId xmlns:p14="http://schemas.microsoft.com/office/powerpoint/2010/main" val="3640857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B03FE5-7B18-442B-9967-CE7627684F9D}" type="datetimeFigureOut">
              <a:rPr lang="en-AU" smtClean="0"/>
              <a:t>26/03/2015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48FE1-54EC-4C35-B8C3-B33C3E7C851E}" type="slidenum">
              <a:rPr lang="en-AU" smtClean="0"/>
              <a:t>‹#›</a:t>
            </a:fld>
            <a:endParaRPr lang="en-AU"/>
          </a:p>
        </p:txBody>
      </p:sp>
    </p:spTree>
    <p:extLst>
      <p:ext uri="{BB962C8B-B14F-4D97-AF65-F5344CB8AC3E}">
        <p14:creationId xmlns:p14="http://schemas.microsoft.com/office/powerpoint/2010/main" val="1360522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1B03FE5-7B18-442B-9967-CE7627684F9D}" type="datetimeFigureOut">
              <a:rPr lang="en-AU" smtClean="0"/>
              <a:t>26/03/2015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148FE1-54EC-4C35-B8C3-B33C3E7C851E}" type="slidenum">
              <a:rPr lang="en-AU" smtClean="0"/>
              <a:t>‹#›</a:t>
            </a:fld>
            <a:endParaRPr lang="en-AU"/>
          </a:p>
        </p:txBody>
      </p:sp>
    </p:spTree>
    <p:extLst>
      <p:ext uri="{BB962C8B-B14F-4D97-AF65-F5344CB8AC3E}">
        <p14:creationId xmlns:p14="http://schemas.microsoft.com/office/powerpoint/2010/main" val="1246307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1B03FE5-7B18-442B-9967-CE7627684F9D}" type="datetimeFigureOut">
              <a:rPr lang="en-AU" smtClean="0"/>
              <a:t>26/03/2015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5148FE1-54EC-4C35-B8C3-B33C3E7C851E}" type="slidenum">
              <a:rPr lang="en-AU" smtClean="0"/>
              <a:t>‹#›</a:t>
            </a:fld>
            <a:endParaRPr lang="en-AU"/>
          </a:p>
        </p:txBody>
      </p:sp>
    </p:spTree>
    <p:extLst>
      <p:ext uri="{BB962C8B-B14F-4D97-AF65-F5344CB8AC3E}">
        <p14:creationId xmlns:p14="http://schemas.microsoft.com/office/powerpoint/2010/main" val="89318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1B03FE5-7B18-442B-9967-CE7627684F9D}" type="datetimeFigureOut">
              <a:rPr lang="en-AU" smtClean="0"/>
              <a:t>26/03/2015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5148FE1-54EC-4C35-B8C3-B33C3E7C851E}" type="slidenum">
              <a:rPr lang="en-AU" smtClean="0"/>
              <a:t>‹#›</a:t>
            </a:fld>
            <a:endParaRPr lang="en-AU"/>
          </a:p>
        </p:txBody>
      </p:sp>
    </p:spTree>
    <p:extLst>
      <p:ext uri="{BB962C8B-B14F-4D97-AF65-F5344CB8AC3E}">
        <p14:creationId xmlns:p14="http://schemas.microsoft.com/office/powerpoint/2010/main" val="1734136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03FE5-7B18-442B-9967-CE7627684F9D}" type="datetimeFigureOut">
              <a:rPr lang="en-AU" smtClean="0"/>
              <a:t>26/03/2015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5148FE1-54EC-4C35-B8C3-B33C3E7C851E}" type="slidenum">
              <a:rPr lang="en-AU" smtClean="0"/>
              <a:t>‹#›</a:t>
            </a:fld>
            <a:endParaRPr lang="en-AU"/>
          </a:p>
        </p:txBody>
      </p:sp>
    </p:spTree>
    <p:extLst>
      <p:ext uri="{BB962C8B-B14F-4D97-AF65-F5344CB8AC3E}">
        <p14:creationId xmlns:p14="http://schemas.microsoft.com/office/powerpoint/2010/main" val="3601415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03FE5-7B18-442B-9967-CE7627684F9D}" type="datetimeFigureOut">
              <a:rPr lang="en-AU" smtClean="0"/>
              <a:t>26/03/2015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148FE1-54EC-4C35-B8C3-B33C3E7C851E}" type="slidenum">
              <a:rPr lang="en-AU" smtClean="0"/>
              <a:t>‹#›</a:t>
            </a:fld>
            <a:endParaRPr lang="en-AU"/>
          </a:p>
        </p:txBody>
      </p:sp>
    </p:spTree>
    <p:extLst>
      <p:ext uri="{BB962C8B-B14F-4D97-AF65-F5344CB8AC3E}">
        <p14:creationId xmlns:p14="http://schemas.microsoft.com/office/powerpoint/2010/main" val="3099344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03FE5-7B18-442B-9967-CE7627684F9D}" type="datetimeFigureOut">
              <a:rPr lang="en-AU" smtClean="0"/>
              <a:t>26/03/2015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148FE1-54EC-4C35-B8C3-B33C3E7C851E}" type="slidenum">
              <a:rPr lang="en-AU" smtClean="0"/>
              <a:t>‹#›</a:t>
            </a:fld>
            <a:endParaRPr lang="en-AU"/>
          </a:p>
        </p:txBody>
      </p:sp>
    </p:spTree>
    <p:extLst>
      <p:ext uri="{BB962C8B-B14F-4D97-AF65-F5344CB8AC3E}">
        <p14:creationId xmlns:p14="http://schemas.microsoft.com/office/powerpoint/2010/main" val="243085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03FE5-7B18-442B-9967-CE7627684F9D}" type="datetimeFigureOut">
              <a:rPr lang="en-AU" smtClean="0"/>
              <a:t>26/03/2015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48FE1-54EC-4C35-B8C3-B33C3E7C851E}" type="slidenum">
              <a:rPr lang="en-AU" smtClean="0"/>
              <a:t>‹#›</a:t>
            </a:fld>
            <a:endParaRPr lang="en-AU"/>
          </a:p>
        </p:txBody>
      </p:sp>
    </p:spTree>
    <p:extLst>
      <p:ext uri="{BB962C8B-B14F-4D97-AF65-F5344CB8AC3E}">
        <p14:creationId xmlns:p14="http://schemas.microsoft.com/office/powerpoint/2010/main" val="3913744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jcj.org.au/" TargetMode="External"/><Relationship Id="rId7" Type="http://schemas.openxmlformats.org/officeDocument/2006/relationships/image" Target="../media/image1.png"/><Relationship Id="rId2" Type="http://schemas.openxmlformats.org/officeDocument/2006/relationships/hyperlink" Target="http://www.jcj.org.au/donate" TargetMode="External"/><Relationship Id="rId1" Type="http://schemas.openxmlformats.org/officeDocument/2006/relationships/slideLayout" Target="../slideLayouts/slideLayout2.xml"/><Relationship Id="rId6" Type="http://schemas.openxmlformats.org/officeDocument/2006/relationships/hyperlink" Target="https://twitter.com/JourneysClimJus" TargetMode="External"/><Relationship Id="rId5" Type="http://schemas.openxmlformats.org/officeDocument/2006/relationships/hyperlink" Target="http://www.facebook.com/journeysforclimatejustice" TargetMode="External"/><Relationship Id="rId4" Type="http://schemas.openxmlformats.org/officeDocument/2006/relationships/hyperlink" Target="mailto:jimxwaite@pacific.net.a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www.bze.org.au/"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924944"/>
            <a:ext cx="7772400" cy="3240360"/>
          </a:xfrm>
          <a:solidFill>
            <a:schemeClr val="accent3">
              <a:lumMod val="20000"/>
              <a:lumOff val="80000"/>
            </a:schemeClr>
          </a:solidFill>
        </p:spPr>
        <p:txBody>
          <a:bodyPr>
            <a:normAutofit/>
          </a:bodyPr>
          <a:lstStyle/>
          <a:p>
            <a:r>
              <a:rPr lang="en-AU" sz="4000" b="1" dirty="0">
                <a:solidFill>
                  <a:schemeClr val="accent6">
                    <a:lumMod val="75000"/>
                  </a:schemeClr>
                </a:solidFill>
              </a:rPr>
              <a:t>Engaging with climate change by connecting with Asia</a:t>
            </a:r>
            <a:br>
              <a:rPr lang="en-AU" sz="4000" b="1" dirty="0">
                <a:solidFill>
                  <a:schemeClr val="accent6">
                    <a:lumMod val="75000"/>
                  </a:schemeClr>
                </a:solidFill>
              </a:rPr>
            </a:br>
            <a:r>
              <a:rPr lang="en-AU" sz="4000" b="1" dirty="0">
                <a:solidFill>
                  <a:schemeClr val="accent6">
                    <a:lumMod val="75000"/>
                  </a:schemeClr>
                </a:solidFill>
              </a:rPr>
              <a:t>Sound impossible - well here's </a:t>
            </a:r>
            <a:r>
              <a:rPr lang="en-AU" sz="4000" b="1" dirty="0" smtClean="0">
                <a:solidFill>
                  <a:schemeClr val="accent6">
                    <a:lumMod val="75000"/>
                  </a:schemeClr>
                </a:solidFill>
              </a:rPr>
              <a:t>how </a:t>
            </a:r>
            <a:br>
              <a:rPr lang="en-AU" sz="4000" b="1" dirty="0" smtClean="0">
                <a:solidFill>
                  <a:schemeClr val="accent6">
                    <a:lumMod val="75000"/>
                  </a:schemeClr>
                </a:solidFill>
              </a:rPr>
            </a:br>
            <a:r>
              <a:rPr lang="en-AU" sz="4000" dirty="0" smtClean="0"/>
              <a:t>Jim Crosthwaite</a:t>
            </a:r>
            <a:br>
              <a:rPr lang="en-AU" sz="4000" dirty="0" smtClean="0"/>
            </a:br>
            <a:r>
              <a:rPr lang="en-AU" sz="2000" dirty="0" smtClean="0"/>
              <a:t>Helen Dobbyn, Jack Schmidt, Holly Dillabough, Chris Leslie, </a:t>
            </a:r>
            <a:r>
              <a:rPr lang="en-AU" sz="2000" dirty="0" err="1" smtClean="0"/>
              <a:t>Kaz</a:t>
            </a:r>
            <a:r>
              <a:rPr lang="en-AU" sz="2000" dirty="0" smtClean="0"/>
              <a:t> Donkers</a:t>
            </a:r>
            <a:endParaRPr lang="en-AU" sz="2000" dirty="0"/>
          </a:p>
        </p:txBody>
      </p:sp>
      <p:sp>
        <p:nvSpPr>
          <p:cNvPr id="3" name="Subtitle 2"/>
          <p:cNvSpPr>
            <a:spLocks noGrp="1"/>
          </p:cNvSpPr>
          <p:nvPr>
            <p:ph type="subTitle" idx="1"/>
          </p:nvPr>
        </p:nvSpPr>
        <p:spPr>
          <a:xfrm>
            <a:off x="1475656" y="5589240"/>
            <a:ext cx="6400800" cy="1008112"/>
          </a:xfrm>
        </p:spPr>
        <p:txBody>
          <a:bodyPr>
            <a:normAutofit fontScale="92500" lnSpcReduction="10000"/>
          </a:bodyPr>
          <a:lstStyle/>
          <a:p>
            <a:endParaRPr lang="en-AU" dirty="0"/>
          </a:p>
          <a:p>
            <a:pPr algn="r"/>
            <a:r>
              <a:rPr lang="en-AU" dirty="0" smtClean="0">
                <a:solidFill>
                  <a:schemeClr val="tx2"/>
                </a:solidFill>
              </a:rPr>
              <a:t>www.jcj.org.au</a:t>
            </a:r>
            <a:endParaRPr lang="en-AU" dirty="0">
              <a:solidFill>
                <a:schemeClr val="tx2"/>
              </a:solidFill>
            </a:endParaRPr>
          </a:p>
        </p:txBody>
      </p:sp>
      <p:pic>
        <p:nvPicPr>
          <p:cNvPr id="4" name="Picture 3"/>
          <p:cNvPicPr>
            <a:picLocks noChangeAspect="1"/>
          </p:cNvPicPr>
          <p:nvPr/>
        </p:nvPicPr>
        <p:blipFill>
          <a:blip r:embed="rId2"/>
          <a:stretch>
            <a:fillRect/>
          </a:stretch>
        </p:blipFill>
        <p:spPr>
          <a:xfrm>
            <a:off x="2843808" y="476672"/>
            <a:ext cx="5855894" cy="1986209"/>
          </a:xfrm>
          <a:prstGeom prst="rect">
            <a:avLst/>
          </a:prstGeom>
        </p:spPr>
      </p:pic>
    </p:spTree>
    <p:extLst>
      <p:ext uri="{BB962C8B-B14F-4D97-AF65-F5344CB8AC3E}">
        <p14:creationId xmlns:p14="http://schemas.microsoft.com/office/powerpoint/2010/main" val="3254238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102" y="1916832"/>
            <a:ext cx="8229600" cy="5534075"/>
          </a:xfrm>
        </p:spPr>
        <p:txBody>
          <a:bodyPr>
            <a:normAutofit/>
          </a:bodyPr>
          <a:lstStyle/>
          <a:p>
            <a:pPr marL="0" indent="0">
              <a:buNone/>
            </a:pPr>
            <a:r>
              <a:rPr lang="en-AU" sz="2600" b="1" dirty="0"/>
              <a:t>Contribute</a:t>
            </a:r>
            <a:r>
              <a:rPr lang="en-AU" sz="2600" dirty="0"/>
              <a:t> </a:t>
            </a:r>
            <a:r>
              <a:rPr lang="en-AU" sz="2600" b="1" dirty="0"/>
              <a:t>to the project </a:t>
            </a:r>
            <a:r>
              <a:rPr lang="en-AU" sz="2600" dirty="0" smtClean="0"/>
              <a:t>at  </a:t>
            </a:r>
            <a:r>
              <a:rPr lang="en-AU" sz="2600" dirty="0">
                <a:hlinkClick r:id="rId2"/>
              </a:rPr>
              <a:t>www.jcj.org.au/donate</a:t>
            </a:r>
            <a:endParaRPr lang="en-AU" sz="2600" dirty="0"/>
          </a:p>
          <a:p>
            <a:pPr marL="0" indent="0">
              <a:buNone/>
            </a:pPr>
            <a:endParaRPr lang="en-AU" sz="2600" b="1" dirty="0" smtClean="0"/>
          </a:p>
          <a:p>
            <a:pPr marL="0" indent="0">
              <a:buNone/>
            </a:pPr>
            <a:r>
              <a:rPr lang="en-AU" sz="2600" b="1" dirty="0" smtClean="0"/>
              <a:t>More information</a:t>
            </a:r>
            <a:r>
              <a:rPr lang="en-AU" sz="2600" dirty="0" smtClean="0"/>
              <a:t> and </a:t>
            </a:r>
            <a:r>
              <a:rPr lang="en-AU" sz="2600" b="1" dirty="0" smtClean="0"/>
              <a:t>full project details </a:t>
            </a:r>
          </a:p>
          <a:p>
            <a:r>
              <a:rPr lang="en-AU" sz="2600" dirty="0" smtClean="0"/>
              <a:t>Visit </a:t>
            </a:r>
            <a:r>
              <a:rPr lang="en-AU" sz="2600" dirty="0" smtClean="0">
                <a:hlinkClick r:id="rId3"/>
              </a:rPr>
              <a:t>www.jcj.org.au</a:t>
            </a:r>
            <a:endParaRPr lang="en-AU" sz="2600" dirty="0" smtClean="0"/>
          </a:p>
          <a:p>
            <a:r>
              <a:rPr lang="en-AU" sz="2600" dirty="0" smtClean="0"/>
              <a:t>Contact Jim </a:t>
            </a:r>
            <a:r>
              <a:rPr lang="en-AU" sz="2600" dirty="0"/>
              <a:t>Crosthwaite </a:t>
            </a:r>
            <a:br>
              <a:rPr lang="en-AU" sz="2600" dirty="0"/>
            </a:br>
            <a:r>
              <a:rPr lang="en-AU" sz="2600" dirty="0"/>
              <a:t>0488 956 506   </a:t>
            </a:r>
            <a:r>
              <a:rPr lang="en-AU" sz="2600" dirty="0">
                <a:hlinkClick r:id="rId4"/>
              </a:rPr>
              <a:t>jimxwaite@pacific.net.au</a:t>
            </a:r>
            <a:endParaRPr lang="en-AU" sz="2600" dirty="0"/>
          </a:p>
          <a:p>
            <a:pPr marL="0" indent="0">
              <a:buNone/>
            </a:pPr>
            <a:endParaRPr lang="en-AU" sz="2600" dirty="0"/>
          </a:p>
          <a:p>
            <a:pPr marL="0" indent="0">
              <a:buNone/>
            </a:pPr>
            <a:r>
              <a:rPr lang="en-AU" sz="2600" b="1" dirty="0" smtClean="0"/>
              <a:t>Follow </a:t>
            </a:r>
            <a:r>
              <a:rPr lang="en-AU" sz="2600" b="1" dirty="0"/>
              <a:t>us </a:t>
            </a:r>
            <a:endParaRPr lang="en-AU" sz="2600" b="1" dirty="0" smtClean="0"/>
          </a:p>
          <a:p>
            <a:r>
              <a:rPr lang="en-AU" sz="2600" dirty="0" smtClean="0">
                <a:hlinkClick r:id="rId5"/>
              </a:rPr>
              <a:t>www.facebook.com/journeysforclimatejustice</a:t>
            </a:r>
            <a:endParaRPr lang="en-AU" sz="2600" dirty="0" smtClean="0"/>
          </a:p>
          <a:p>
            <a:r>
              <a:rPr lang="en-AU" sz="2600" dirty="0">
                <a:hlinkClick r:id="rId6"/>
              </a:rPr>
              <a:t>https://</a:t>
            </a:r>
            <a:r>
              <a:rPr lang="en-AU" sz="2600" dirty="0" smtClean="0">
                <a:hlinkClick r:id="rId6"/>
              </a:rPr>
              <a:t>twitter.com/JourneysClimJus</a:t>
            </a:r>
            <a:endParaRPr lang="en-AU" sz="2600" dirty="0" smtClean="0"/>
          </a:p>
          <a:p>
            <a:endParaRPr lang="en-AU" sz="2600" dirty="0" smtClean="0"/>
          </a:p>
          <a:p>
            <a:pPr marL="0" indent="0">
              <a:buNone/>
            </a:pPr>
            <a:endParaRPr lang="en-AU" dirty="0" smtClean="0"/>
          </a:p>
          <a:p>
            <a:pPr marL="0" indent="0">
              <a:buNone/>
            </a:pPr>
            <a:endParaRPr lang="en-AU" dirty="0" smtClean="0"/>
          </a:p>
        </p:txBody>
      </p:sp>
      <p:pic>
        <p:nvPicPr>
          <p:cNvPr id="4" name="Picture 3"/>
          <p:cNvPicPr>
            <a:picLocks noChangeAspect="1"/>
          </p:cNvPicPr>
          <p:nvPr/>
        </p:nvPicPr>
        <p:blipFill>
          <a:blip r:embed="rId7"/>
          <a:stretch>
            <a:fillRect/>
          </a:stretch>
        </p:blipFill>
        <p:spPr>
          <a:xfrm>
            <a:off x="4932040" y="476673"/>
            <a:ext cx="3767662" cy="1277920"/>
          </a:xfrm>
          <a:prstGeom prst="rect">
            <a:avLst/>
          </a:prstGeom>
        </p:spPr>
      </p:pic>
    </p:spTree>
    <p:extLst>
      <p:ext uri="{BB962C8B-B14F-4D97-AF65-F5344CB8AC3E}">
        <p14:creationId xmlns:p14="http://schemas.microsoft.com/office/powerpoint/2010/main" val="527973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98163"/>
            <a:ext cx="3538736" cy="5505475"/>
          </a:xfrm>
          <a:solidFill>
            <a:schemeClr val="accent6">
              <a:lumMod val="20000"/>
              <a:lumOff val="80000"/>
            </a:schemeClr>
          </a:solidFill>
        </p:spPr>
        <p:txBody>
          <a:bodyPr>
            <a:normAutofit fontScale="85000" lnSpcReduction="10000"/>
          </a:bodyPr>
          <a:lstStyle/>
          <a:p>
            <a:pPr marL="0" indent="0">
              <a:buNone/>
            </a:pPr>
            <a:r>
              <a:rPr lang="en-AU" b="1" dirty="0"/>
              <a:t>Pressures to </a:t>
            </a:r>
            <a:r>
              <a:rPr lang="en-AU" b="1" dirty="0" smtClean="0"/>
              <a:t>disengage</a:t>
            </a:r>
          </a:p>
          <a:p>
            <a:pPr marL="0" indent="0">
              <a:buNone/>
            </a:pPr>
            <a:endParaRPr lang="en-AU" b="1" dirty="0" smtClean="0"/>
          </a:p>
          <a:p>
            <a:r>
              <a:rPr lang="en-AU" dirty="0" smtClean="0"/>
              <a:t>I’m sick of always opposing</a:t>
            </a:r>
          </a:p>
          <a:p>
            <a:endParaRPr lang="en-AU" dirty="0" smtClean="0"/>
          </a:p>
          <a:p>
            <a:r>
              <a:rPr lang="en-AU" dirty="0" smtClean="0"/>
              <a:t>It’s global</a:t>
            </a:r>
          </a:p>
          <a:p>
            <a:endParaRPr lang="en-AU" dirty="0" smtClean="0"/>
          </a:p>
          <a:p>
            <a:r>
              <a:rPr lang="en-AU" dirty="0" smtClean="0"/>
              <a:t>I may as well fly, everyone else does</a:t>
            </a:r>
          </a:p>
          <a:p>
            <a:endParaRPr lang="en-AU" dirty="0" smtClean="0"/>
          </a:p>
          <a:p>
            <a:r>
              <a:rPr lang="en-AU" dirty="0" smtClean="0"/>
              <a:t>We’re alone, and it is a slog</a:t>
            </a:r>
          </a:p>
          <a:p>
            <a:endParaRPr lang="en-AU" dirty="0"/>
          </a:p>
        </p:txBody>
      </p:sp>
      <p:sp>
        <p:nvSpPr>
          <p:cNvPr id="4" name="Content Placeholder 2"/>
          <p:cNvSpPr txBox="1">
            <a:spLocks/>
          </p:cNvSpPr>
          <p:nvPr/>
        </p:nvSpPr>
        <p:spPr>
          <a:xfrm>
            <a:off x="4370659" y="548678"/>
            <a:ext cx="3538736" cy="5534075"/>
          </a:xfrm>
          <a:prstGeom prst="rect">
            <a:avLst/>
          </a:prstGeom>
          <a:solidFill>
            <a:schemeClr val="accent5">
              <a:lumMod val="20000"/>
              <a:lumOff val="80000"/>
            </a:schemeClr>
          </a:solidFill>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AU" sz="3500" b="1" dirty="0" smtClean="0"/>
              <a:t>Our approach</a:t>
            </a:r>
          </a:p>
          <a:p>
            <a:pPr marL="0" indent="0">
              <a:buNone/>
            </a:pPr>
            <a:endParaRPr lang="en-AU" b="1" dirty="0" smtClean="0"/>
          </a:p>
          <a:p>
            <a:r>
              <a:rPr lang="en-AU" dirty="0" smtClean="0"/>
              <a:t>Grassroots initiatives can nourish the spirit</a:t>
            </a:r>
          </a:p>
          <a:p>
            <a:endParaRPr lang="en-AU" dirty="0" smtClean="0"/>
          </a:p>
          <a:p>
            <a:r>
              <a:rPr lang="en-AU" dirty="0" smtClean="0"/>
              <a:t>Let us build links &amp; work </a:t>
            </a:r>
            <a:r>
              <a:rPr lang="en-AU" u="sng" dirty="0" smtClean="0"/>
              <a:t>with</a:t>
            </a:r>
            <a:r>
              <a:rPr lang="en-AU" dirty="0" smtClean="0"/>
              <a:t> particular people in Asia</a:t>
            </a:r>
          </a:p>
          <a:p>
            <a:endParaRPr lang="en-AU" dirty="0" smtClean="0"/>
          </a:p>
          <a:p>
            <a:r>
              <a:rPr lang="en-AU" dirty="0" smtClean="0"/>
              <a:t>If you fly, help fund catalysts for change</a:t>
            </a:r>
          </a:p>
          <a:p>
            <a:endParaRPr lang="en-AU" dirty="0" smtClean="0"/>
          </a:p>
          <a:p>
            <a:r>
              <a:rPr lang="en-AU" dirty="0" smtClean="0"/>
              <a:t>Visit activists in regional Victoria, and go bush walking too</a:t>
            </a:r>
          </a:p>
          <a:p>
            <a:endParaRPr lang="en-AU" dirty="0"/>
          </a:p>
        </p:txBody>
      </p:sp>
    </p:spTree>
    <p:extLst>
      <p:ext uri="{BB962C8B-B14F-4D97-AF65-F5344CB8AC3E}">
        <p14:creationId xmlns:p14="http://schemas.microsoft.com/office/powerpoint/2010/main" val="3085676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017" y="117973"/>
            <a:ext cx="4896888" cy="700287"/>
          </a:xfrm>
        </p:spPr>
        <p:txBody>
          <a:bodyPr>
            <a:normAutofit fontScale="90000"/>
          </a:bodyPr>
          <a:lstStyle/>
          <a:p>
            <a:r>
              <a:rPr lang="en-AU" i="1" dirty="0" smtClean="0"/>
              <a:t>JCJ since 2011 launch</a:t>
            </a:r>
            <a:endParaRPr lang="en-AU" i="1" dirty="0"/>
          </a:p>
        </p:txBody>
      </p:sp>
      <p:sp>
        <p:nvSpPr>
          <p:cNvPr id="5" name="Rectangle 4"/>
          <p:cNvSpPr/>
          <p:nvPr/>
        </p:nvSpPr>
        <p:spPr>
          <a:xfrm>
            <a:off x="506760" y="5013176"/>
            <a:ext cx="7842448" cy="1569660"/>
          </a:xfrm>
          <a:prstGeom prst="rect">
            <a:avLst/>
          </a:prstGeom>
        </p:spPr>
        <p:txBody>
          <a:bodyPr wrap="square">
            <a:spAutoFit/>
          </a:bodyPr>
          <a:lstStyle/>
          <a:p>
            <a:pPr algn="ctr"/>
            <a:r>
              <a:rPr lang="en-AU" sz="2400" i="1" dirty="0" smtClean="0"/>
              <a:t>“</a:t>
            </a:r>
            <a:r>
              <a:rPr lang="en-US" sz="2400" i="1" dirty="0" smtClean="0"/>
              <a:t>We aim to address the inequitable impacts of climate change, which often fall on communities that have contributed the least to the problem and have the least resources to cope with them” </a:t>
            </a:r>
          </a:p>
        </p:txBody>
      </p:sp>
      <p:sp>
        <p:nvSpPr>
          <p:cNvPr id="9" name="Title 1"/>
          <p:cNvSpPr txBox="1">
            <a:spLocks/>
          </p:cNvSpPr>
          <p:nvPr/>
        </p:nvSpPr>
        <p:spPr>
          <a:xfrm>
            <a:off x="257944" y="2373219"/>
            <a:ext cx="4170040" cy="922114"/>
          </a:xfrm>
          <a:prstGeom prst="rect">
            <a:avLst/>
          </a:prstGeom>
          <a:solidFill>
            <a:schemeClr val="accent6">
              <a:lumMod val="20000"/>
              <a:lumOff val="80000"/>
            </a:schemeClr>
          </a:solidFill>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smtClean="0"/>
              <a:t>$11,000 to 12 day </a:t>
            </a:r>
            <a:r>
              <a:rPr lang="en-AU" b="1" dirty="0" err="1" smtClean="0"/>
              <a:t>Kelani</a:t>
            </a:r>
            <a:r>
              <a:rPr lang="en-AU" b="1" dirty="0" smtClean="0"/>
              <a:t> River Journey in Sri Lanka – 21 youth</a:t>
            </a:r>
            <a:endParaRPr lang="en-AU" b="1" dirty="0"/>
          </a:p>
        </p:txBody>
      </p:sp>
      <p:sp>
        <p:nvSpPr>
          <p:cNvPr id="10" name="Title 1"/>
          <p:cNvSpPr txBox="1">
            <a:spLocks/>
          </p:cNvSpPr>
          <p:nvPr/>
        </p:nvSpPr>
        <p:spPr>
          <a:xfrm>
            <a:off x="395536" y="3933056"/>
            <a:ext cx="4170040" cy="922114"/>
          </a:xfrm>
          <a:prstGeom prst="rect">
            <a:avLst/>
          </a:prstGeom>
          <a:solidFill>
            <a:schemeClr val="accent6">
              <a:lumMod val="20000"/>
              <a:lumOff val="80000"/>
            </a:schemeClr>
          </a:solidFill>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smtClean="0"/>
              <a:t>$5,000 to 10 day </a:t>
            </a:r>
            <a:r>
              <a:rPr lang="en-AU" b="1" dirty="0" err="1" smtClean="0"/>
              <a:t>Paapedi</a:t>
            </a:r>
            <a:r>
              <a:rPr lang="en-AU" b="1" dirty="0" smtClean="0"/>
              <a:t> Bike Journey in Sri Lanka – 20+ youth</a:t>
            </a:r>
            <a:endParaRPr lang="en-AU" b="1" dirty="0"/>
          </a:p>
        </p:txBody>
      </p:sp>
      <p:sp>
        <p:nvSpPr>
          <p:cNvPr id="11" name="Title 1"/>
          <p:cNvSpPr txBox="1">
            <a:spLocks/>
          </p:cNvSpPr>
          <p:nvPr/>
        </p:nvSpPr>
        <p:spPr>
          <a:xfrm>
            <a:off x="4860032" y="3789040"/>
            <a:ext cx="4170040" cy="922114"/>
          </a:xfrm>
          <a:prstGeom prst="rect">
            <a:avLst/>
          </a:prstGeom>
          <a:solidFill>
            <a:schemeClr val="accent6">
              <a:lumMod val="20000"/>
              <a:lumOff val="80000"/>
            </a:schemeClr>
          </a:solidFill>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smtClean="0"/>
              <a:t>$1,000 to </a:t>
            </a:r>
            <a:r>
              <a:rPr lang="en-AU" b="1" dirty="0" err="1" smtClean="0"/>
              <a:t>BGreen</a:t>
            </a:r>
            <a:r>
              <a:rPr lang="en-AU" b="1" dirty="0" smtClean="0"/>
              <a:t> Conferences in </a:t>
            </a:r>
            <a:r>
              <a:rPr lang="en-AU" b="1" dirty="0" err="1" smtClean="0"/>
              <a:t>Bangaldesh</a:t>
            </a:r>
            <a:r>
              <a:rPr lang="en-AU" b="1" dirty="0" smtClean="0"/>
              <a:t> – 100+ youth</a:t>
            </a:r>
            <a:endParaRPr lang="en-AU" b="1" dirty="0"/>
          </a:p>
        </p:txBody>
      </p:sp>
      <p:sp>
        <p:nvSpPr>
          <p:cNvPr id="12" name="Title 1"/>
          <p:cNvSpPr txBox="1">
            <a:spLocks/>
          </p:cNvSpPr>
          <p:nvPr/>
        </p:nvSpPr>
        <p:spPr>
          <a:xfrm>
            <a:off x="5054188" y="2313040"/>
            <a:ext cx="4089812" cy="1138138"/>
          </a:xfrm>
          <a:prstGeom prst="rect">
            <a:avLst/>
          </a:prstGeom>
          <a:solidFill>
            <a:schemeClr val="accent6">
              <a:lumMod val="40000"/>
              <a:lumOff val="6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smtClean="0"/>
              <a:t>Youth climate leadership</a:t>
            </a:r>
            <a:endParaRPr lang="en-AU" b="1" dirty="0"/>
          </a:p>
        </p:txBody>
      </p:sp>
      <p:cxnSp>
        <p:nvCxnSpPr>
          <p:cNvPr id="15" name="Straight Arrow Connector 14"/>
          <p:cNvCxnSpPr/>
          <p:nvPr/>
        </p:nvCxnSpPr>
        <p:spPr>
          <a:xfrm flipH="1">
            <a:off x="6219033" y="1497119"/>
            <a:ext cx="18301" cy="8060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851576" y="2708920"/>
            <a:ext cx="1584521" cy="12241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5436096" y="2708920"/>
            <a:ext cx="72009" cy="10801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4427984" y="2629386"/>
            <a:ext cx="985742" cy="25272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30" name="Picture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944" y="188640"/>
            <a:ext cx="3059832" cy="2052837"/>
          </a:xfrm>
          <a:prstGeom prst="rect">
            <a:avLst/>
          </a:prstGeom>
        </p:spPr>
      </p:pic>
      <p:sp>
        <p:nvSpPr>
          <p:cNvPr id="32" name="Title 1"/>
          <p:cNvSpPr txBox="1">
            <a:spLocks/>
          </p:cNvSpPr>
          <p:nvPr/>
        </p:nvSpPr>
        <p:spPr>
          <a:xfrm>
            <a:off x="3317776" y="937893"/>
            <a:ext cx="5826224" cy="762915"/>
          </a:xfrm>
          <a:prstGeom prst="rect">
            <a:avLst/>
          </a:prstGeom>
          <a:solidFill>
            <a:schemeClr val="accent6">
              <a:lumMod val="40000"/>
              <a:lumOff val="6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smtClean="0"/>
              <a:t>Balance our carbon use</a:t>
            </a:r>
            <a:endParaRPr lang="en-AU" b="1" dirty="0"/>
          </a:p>
        </p:txBody>
      </p:sp>
    </p:spTree>
    <p:extLst>
      <p:ext uri="{BB962C8B-B14F-4D97-AF65-F5344CB8AC3E}">
        <p14:creationId xmlns:p14="http://schemas.microsoft.com/office/powerpoint/2010/main" val="1734387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im\Downloads\guyani.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57000"/>
                    </a14:imgEffect>
                  </a14:imgLayer>
                </a14:imgProps>
              </a:ext>
              <a:ext uri="{28A0092B-C50C-407E-A947-70E740481C1C}">
                <a14:useLocalDpi xmlns:a14="http://schemas.microsoft.com/office/drawing/2010/main" val="0"/>
              </a:ext>
            </a:extLst>
          </a:blip>
          <a:srcRect/>
          <a:stretch>
            <a:fillRect/>
          </a:stretch>
        </p:blipFill>
        <p:spPr bwMode="auto">
          <a:xfrm>
            <a:off x="5292080" y="188640"/>
            <a:ext cx="3635689" cy="250402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67508" y="2317814"/>
            <a:ext cx="7776989" cy="3416320"/>
          </a:xfrm>
          <a:prstGeom prst="rect">
            <a:avLst/>
          </a:prstGeom>
          <a:solidFill>
            <a:schemeClr val="bg2"/>
          </a:solidFill>
        </p:spPr>
        <p:txBody>
          <a:bodyPr wrap="square">
            <a:spAutoFit/>
          </a:bodyPr>
          <a:lstStyle/>
          <a:p>
            <a:r>
              <a:rPr lang="en-AU" sz="2400" b="1" dirty="0" err="1"/>
              <a:t>Gayani</a:t>
            </a:r>
            <a:r>
              <a:rPr lang="en-AU" sz="2400" b="1" dirty="0"/>
              <a:t> – participant </a:t>
            </a:r>
            <a:r>
              <a:rPr lang="en-AU" sz="2400" b="1" dirty="0" err="1"/>
              <a:t>Kelani</a:t>
            </a:r>
            <a:r>
              <a:rPr lang="en-AU" sz="2400" b="1" dirty="0"/>
              <a:t> River Journey</a:t>
            </a:r>
          </a:p>
          <a:p>
            <a:pPr marL="342900" indent="-342900">
              <a:buFont typeface="Arial" panose="020B0604020202020204" pitchFamily="34" charset="0"/>
              <a:buChar char="•"/>
            </a:pPr>
            <a:r>
              <a:rPr lang="en-AU" sz="2400" dirty="0" smtClean="0"/>
              <a:t>Ran two </a:t>
            </a:r>
            <a:r>
              <a:rPr lang="en-AU" sz="2400" dirty="0"/>
              <a:t>environmental workshops in </a:t>
            </a:r>
            <a:r>
              <a:rPr lang="en-AU" sz="2400" dirty="0" smtClean="0"/>
              <a:t>home-town</a:t>
            </a:r>
          </a:p>
          <a:p>
            <a:pPr marL="342900" indent="-342900">
              <a:buFont typeface="Arial" panose="020B0604020202020204" pitchFamily="34" charset="0"/>
              <a:buChar char="•"/>
            </a:pPr>
            <a:r>
              <a:rPr lang="en-AU" sz="2400" dirty="0" smtClean="0"/>
              <a:t>Became a </a:t>
            </a:r>
            <a:r>
              <a:rPr lang="en-AU" sz="2400" dirty="0"/>
              <a:t>leader for the </a:t>
            </a:r>
            <a:r>
              <a:rPr lang="en-AU" sz="2400" dirty="0" smtClean="0"/>
              <a:t>2013 </a:t>
            </a:r>
            <a:r>
              <a:rPr lang="en-AU" sz="2400" dirty="0" err="1" smtClean="0"/>
              <a:t>Papeedi</a:t>
            </a:r>
            <a:r>
              <a:rPr lang="en-AU" sz="2400" dirty="0" smtClean="0"/>
              <a:t> </a:t>
            </a:r>
            <a:r>
              <a:rPr lang="en-AU" sz="2400" dirty="0"/>
              <a:t>bike </a:t>
            </a:r>
            <a:r>
              <a:rPr lang="en-AU" sz="2400" dirty="0" smtClean="0"/>
              <a:t>journey</a:t>
            </a:r>
          </a:p>
          <a:p>
            <a:pPr marL="342900" indent="-342900">
              <a:buFont typeface="Arial" panose="020B0604020202020204" pitchFamily="34" charset="0"/>
              <a:buChar char="•"/>
            </a:pPr>
            <a:endParaRPr lang="en-AU" sz="2400" dirty="0" smtClean="0"/>
          </a:p>
          <a:p>
            <a:pPr marL="342900" indent="-342900">
              <a:buFont typeface="Arial" panose="020B0604020202020204" pitchFamily="34" charset="0"/>
              <a:buChar char="•"/>
            </a:pPr>
            <a:r>
              <a:rPr lang="en-AU" sz="2400" dirty="0" smtClean="0"/>
              <a:t>Now a full-time </a:t>
            </a:r>
            <a:r>
              <a:rPr lang="en-AU" sz="2400" dirty="0" err="1" smtClean="0"/>
              <a:t>archeologist</a:t>
            </a:r>
            <a:endParaRPr lang="en-AU" sz="2400" dirty="0" smtClean="0"/>
          </a:p>
          <a:p>
            <a:pPr marL="342900" indent="-342900">
              <a:buFont typeface="Arial" panose="020B0604020202020204" pitchFamily="34" charset="0"/>
              <a:buChar char="•"/>
            </a:pPr>
            <a:endParaRPr lang="en-AU" sz="2400" dirty="0" smtClean="0"/>
          </a:p>
          <a:p>
            <a:pPr marL="342900" indent="-342900">
              <a:buFont typeface="Arial" panose="020B0604020202020204" pitchFamily="34" charset="0"/>
              <a:buChar char="•"/>
            </a:pPr>
            <a:r>
              <a:rPr lang="en-AU" sz="2400" dirty="0" smtClean="0"/>
              <a:t>Promoting environmental </a:t>
            </a:r>
            <a:r>
              <a:rPr lang="en-AU" sz="2400" dirty="0"/>
              <a:t>activities </a:t>
            </a:r>
            <a:r>
              <a:rPr lang="en-AU" sz="2400" dirty="0" smtClean="0"/>
              <a:t>at work - not </a:t>
            </a:r>
            <a:r>
              <a:rPr lang="en-AU" sz="2400" dirty="0"/>
              <a:t>part of her job – tree planting, establishing a plant nursery, reducing garbage, and stopping burning of plastics</a:t>
            </a:r>
            <a:r>
              <a:rPr lang="en-AU" dirty="0"/>
              <a:t>. </a:t>
            </a:r>
            <a:endParaRPr lang="en-AU" dirty="0" smtClean="0"/>
          </a:p>
        </p:txBody>
      </p:sp>
      <p:sp>
        <p:nvSpPr>
          <p:cNvPr id="3" name="TextBox 2"/>
          <p:cNvSpPr txBox="1"/>
          <p:nvPr/>
        </p:nvSpPr>
        <p:spPr>
          <a:xfrm>
            <a:off x="179512" y="188640"/>
            <a:ext cx="5112568" cy="1908215"/>
          </a:xfrm>
          <a:prstGeom prst="rect">
            <a:avLst/>
          </a:prstGeom>
          <a:noFill/>
        </p:spPr>
        <p:txBody>
          <a:bodyPr wrap="square" rtlCol="0">
            <a:spAutoFit/>
          </a:bodyPr>
          <a:lstStyle/>
          <a:p>
            <a:r>
              <a:rPr lang="en-AU" sz="3600" b="1" i="1" dirty="0" smtClean="0"/>
              <a:t>Outcomes</a:t>
            </a:r>
          </a:p>
          <a:p>
            <a:endParaRPr lang="en-AU" sz="1400" i="1" dirty="0" smtClean="0"/>
          </a:p>
          <a:p>
            <a:r>
              <a:rPr lang="en-AU" sz="3200" i="1" dirty="0" smtClean="0"/>
              <a:t>17+ of the 50 youth on both Journeys are still active</a:t>
            </a:r>
          </a:p>
        </p:txBody>
      </p:sp>
    </p:spTree>
    <p:extLst>
      <p:ext uri="{BB962C8B-B14F-4D97-AF65-F5344CB8AC3E}">
        <p14:creationId xmlns:p14="http://schemas.microsoft.com/office/powerpoint/2010/main" val="88251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1143000"/>
          </a:xfrm>
        </p:spPr>
        <p:txBody>
          <a:bodyPr>
            <a:normAutofit fontScale="90000"/>
          </a:bodyPr>
          <a:lstStyle/>
          <a:p>
            <a:r>
              <a:rPr lang="en-AU" b="1" dirty="0" smtClean="0"/>
              <a:t>Responding </a:t>
            </a:r>
            <a:r>
              <a:rPr lang="en-AU" b="1" dirty="0"/>
              <a:t>to </a:t>
            </a:r>
            <a:r>
              <a:rPr lang="en-AU" b="1" dirty="0" smtClean="0"/>
              <a:t>    Asian </a:t>
            </a:r>
            <a:r>
              <a:rPr lang="en-AU" b="1" dirty="0"/>
              <a:t>energy </a:t>
            </a:r>
            <a:r>
              <a:rPr lang="en-AU" b="1" dirty="0" smtClean="0"/>
              <a:t>demand</a:t>
            </a:r>
            <a:endParaRPr lang="en-AU" b="1" dirty="0"/>
          </a:p>
        </p:txBody>
      </p:sp>
      <p:sp>
        <p:nvSpPr>
          <p:cNvPr id="3" name="Content Placeholder 2"/>
          <p:cNvSpPr>
            <a:spLocks noGrp="1"/>
          </p:cNvSpPr>
          <p:nvPr>
            <p:ph idx="1"/>
          </p:nvPr>
        </p:nvSpPr>
        <p:spPr>
          <a:xfrm>
            <a:off x="323528" y="1340768"/>
            <a:ext cx="8640960" cy="4968552"/>
          </a:xfrm>
          <a:solidFill>
            <a:schemeClr val="bg2">
              <a:lumMod val="75000"/>
            </a:schemeClr>
          </a:solidFill>
        </p:spPr>
        <p:txBody>
          <a:bodyPr>
            <a:normAutofit fontScale="85000" lnSpcReduction="20000"/>
          </a:bodyPr>
          <a:lstStyle/>
          <a:p>
            <a:r>
              <a:rPr lang="en-AU" dirty="0"/>
              <a:t>Renewables instead</a:t>
            </a:r>
          </a:p>
          <a:p>
            <a:r>
              <a:rPr lang="en-AU" dirty="0"/>
              <a:t>Push demand reduction</a:t>
            </a:r>
          </a:p>
          <a:p>
            <a:r>
              <a:rPr lang="en-AU" dirty="0" smtClean="0"/>
              <a:t>Counter Australian coal </a:t>
            </a:r>
            <a:br>
              <a:rPr lang="en-AU" dirty="0" smtClean="0"/>
            </a:br>
            <a:r>
              <a:rPr lang="en-AU" dirty="0" smtClean="0"/>
              <a:t>promotion</a:t>
            </a:r>
          </a:p>
          <a:p>
            <a:endParaRPr lang="en-AU" sz="1700" dirty="0"/>
          </a:p>
          <a:p>
            <a:endParaRPr lang="en-AU" sz="2000" dirty="0" smtClean="0"/>
          </a:p>
          <a:p>
            <a:r>
              <a:rPr lang="en-AU" sz="4700" b="1" dirty="0" smtClean="0"/>
              <a:t>JCJ proposal </a:t>
            </a:r>
          </a:p>
          <a:p>
            <a:pPr lvl="1"/>
            <a:r>
              <a:rPr lang="en-AU" sz="3000" b="1" dirty="0" smtClean="0"/>
              <a:t>link technical experts</a:t>
            </a:r>
          </a:p>
          <a:p>
            <a:pPr lvl="1"/>
            <a:r>
              <a:rPr lang="en-AU" sz="3000" b="1" dirty="0" smtClean="0"/>
              <a:t>create debate</a:t>
            </a:r>
          </a:p>
          <a:p>
            <a:pPr lvl="1"/>
            <a:r>
              <a:rPr lang="en-AU" sz="3000" b="1" dirty="0" smtClean="0"/>
              <a:t>empower ordinary people to act</a:t>
            </a:r>
          </a:p>
          <a:p>
            <a:pPr lvl="1"/>
            <a:endParaRPr lang="en-AU" sz="3000" b="1" dirty="0"/>
          </a:p>
          <a:p>
            <a:pPr marL="457200" lvl="1" indent="0">
              <a:buNone/>
            </a:pPr>
            <a:r>
              <a:rPr lang="en-AU" sz="3300" b="1" dirty="0" smtClean="0"/>
              <a:t>Australia </a:t>
            </a:r>
            <a:r>
              <a:rPr lang="en-AU" sz="3300" b="1" u="sng" dirty="0" smtClean="0"/>
              <a:t>and</a:t>
            </a:r>
            <a:r>
              <a:rPr lang="en-AU" sz="3300" b="1" dirty="0" smtClean="0"/>
              <a:t> Asia – let’s go for 100% renewables!</a:t>
            </a:r>
            <a:endParaRPr lang="en-AU" sz="3300" b="1" dirty="0"/>
          </a:p>
        </p:txBody>
      </p:sp>
      <p:pic>
        <p:nvPicPr>
          <p:cNvPr id="1026" name="Picture 2" descr="C:\Users\Jim\Documents\JCJ\Kanchana's house - roof to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556792"/>
            <a:ext cx="3900917" cy="2925688"/>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flipV="1">
            <a:off x="3851920" y="404664"/>
            <a:ext cx="0" cy="648072"/>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788022" y="1715952"/>
            <a:ext cx="3900917" cy="369332"/>
          </a:xfrm>
          <a:prstGeom prst="rect">
            <a:avLst/>
          </a:prstGeom>
          <a:solidFill>
            <a:schemeClr val="accent3">
              <a:lumMod val="20000"/>
              <a:lumOff val="80000"/>
            </a:schemeClr>
          </a:solidFill>
        </p:spPr>
        <p:txBody>
          <a:bodyPr wrap="square" rtlCol="0">
            <a:spAutoFit/>
          </a:bodyPr>
          <a:lstStyle/>
          <a:p>
            <a:pPr algn="ctr"/>
            <a:r>
              <a:rPr lang="en-AU" b="1" dirty="0" smtClean="0"/>
              <a:t>Eco-friendly house in Colombo</a:t>
            </a:r>
            <a:endParaRPr lang="en-AU" b="1" dirty="0"/>
          </a:p>
        </p:txBody>
      </p:sp>
    </p:spTree>
    <p:extLst>
      <p:ext uri="{BB962C8B-B14F-4D97-AF65-F5344CB8AC3E}">
        <p14:creationId xmlns:p14="http://schemas.microsoft.com/office/powerpoint/2010/main" val="2968439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Our  project </a:t>
            </a:r>
            <a:r>
              <a:rPr lang="en-AU" dirty="0" smtClean="0"/>
              <a:t/>
            </a:r>
            <a:br>
              <a:rPr lang="en-AU" dirty="0" smtClean="0"/>
            </a:br>
            <a:r>
              <a:rPr lang="en-AU" sz="4000" dirty="0" smtClean="0"/>
              <a:t>Asia and Australia for 100% renewables</a:t>
            </a:r>
            <a:endParaRPr lang="en-AU" sz="4900" dirty="0"/>
          </a:p>
        </p:txBody>
      </p:sp>
      <p:sp>
        <p:nvSpPr>
          <p:cNvPr id="3" name="Content Placeholder 2"/>
          <p:cNvSpPr>
            <a:spLocks noGrp="1"/>
          </p:cNvSpPr>
          <p:nvPr>
            <p:ph idx="1"/>
          </p:nvPr>
        </p:nvSpPr>
        <p:spPr>
          <a:solidFill>
            <a:schemeClr val="accent1">
              <a:lumMod val="40000"/>
              <a:lumOff val="60000"/>
            </a:schemeClr>
          </a:solidFill>
        </p:spPr>
        <p:txBody>
          <a:bodyPr>
            <a:normAutofit/>
          </a:bodyPr>
          <a:lstStyle/>
          <a:p>
            <a:pPr marL="457200" indent="-457200"/>
            <a:r>
              <a:rPr lang="en-AU" sz="3300" b="1" u="sng" dirty="0"/>
              <a:t>Who</a:t>
            </a:r>
            <a:r>
              <a:rPr lang="en-AU" sz="3300" dirty="0"/>
              <a:t> – Steven Bygrave, CEO of BZE</a:t>
            </a:r>
          </a:p>
          <a:p>
            <a:pPr marL="457200" indent="-457200"/>
            <a:r>
              <a:rPr lang="en-AU" sz="3300" b="1" u="sng" dirty="0"/>
              <a:t>Where</a:t>
            </a:r>
            <a:r>
              <a:rPr lang="en-AU" sz="3300" dirty="0"/>
              <a:t> – Sri Lanka</a:t>
            </a:r>
            <a:endParaRPr lang="en-AU" sz="3300" b="1" u="sng" dirty="0"/>
          </a:p>
          <a:p>
            <a:pPr marL="457200" indent="-457200"/>
            <a:r>
              <a:rPr lang="en-AU" sz="3300" b="1" u="sng" dirty="0"/>
              <a:t>When</a:t>
            </a:r>
            <a:r>
              <a:rPr lang="en-AU" sz="3300" dirty="0"/>
              <a:t> – August </a:t>
            </a:r>
            <a:r>
              <a:rPr lang="en-AU" sz="3300" dirty="0" smtClean="0"/>
              <a:t>2015</a:t>
            </a:r>
          </a:p>
          <a:p>
            <a:pPr marL="457200" indent="-457200"/>
            <a:endParaRPr lang="en-AU" sz="3300" dirty="0"/>
          </a:p>
          <a:p>
            <a:pPr marL="457200" lvl="0" indent="-457200"/>
            <a:r>
              <a:rPr lang="en-AU" sz="3300" dirty="0" smtClean="0"/>
              <a:t>Cost </a:t>
            </a:r>
            <a:r>
              <a:rPr lang="en-AU" sz="3300" dirty="0"/>
              <a:t>- $</a:t>
            </a:r>
            <a:r>
              <a:rPr lang="en-AU" sz="3300" dirty="0" smtClean="0"/>
              <a:t>3,340</a:t>
            </a:r>
            <a:endParaRPr lang="en-AU" sz="3300" dirty="0"/>
          </a:p>
          <a:p>
            <a:pPr marL="457200" indent="-457200"/>
            <a:r>
              <a:rPr lang="en-AU" sz="3300" dirty="0" smtClean="0"/>
              <a:t>Later expand to other countries</a:t>
            </a:r>
          </a:p>
          <a:p>
            <a:pPr marL="457200" indent="-457200"/>
            <a:endParaRPr lang="en-AU" sz="3300" dirty="0" smtClean="0"/>
          </a:p>
          <a:p>
            <a:pPr marL="0" indent="0">
              <a:buNone/>
            </a:pPr>
            <a:endParaRPr lang="en-AU" sz="3300" b="1" dirty="0" smtClean="0"/>
          </a:p>
        </p:txBody>
      </p:sp>
    </p:spTree>
    <p:extLst>
      <p:ext uri="{BB962C8B-B14F-4D97-AF65-F5344CB8AC3E}">
        <p14:creationId xmlns:p14="http://schemas.microsoft.com/office/powerpoint/2010/main" val="3551924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b="1" u="sng" dirty="0" smtClean="0"/>
              <a:t>What </a:t>
            </a:r>
            <a:r>
              <a:rPr lang="en-AU" dirty="0"/>
              <a:t>$</a:t>
            </a:r>
            <a:r>
              <a:rPr lang="en-AU" dirty="0" smtClean="0"/>
              <a:t>3,340 will achieve</a:t>
            </a:r>
            <a:endParaRPr lang="en-AU" b="1" u="sng" dirty="0"/>
          </a:p>
        </p:txBody>
      </p:sp>
      <p:sp>
        <p:nvSpPr>
          <p:cNvPr id="3" name="Content Placeholder 2"/>
          <p:cNvSpPr>
            <a:spLocks noGrp="1"/>
          </p:cNvSpPr>
          <p:nvPr>
            <p:ph idx="1"/>
          </p:nvPr>
        </p:nvSpPr>
        <p:spPr>
          <a:xfrm>
            <a:off x="457200" y="1600200"/>
            <a:ext cx="8229600" cy="4781128"/>
          </a:xfrm>
          <a:solidFill>
            <a:schemeClr val="accent4">
              <a:lumMod val="40000"/>
              <a:lumOff val="60000"/>
            </a:schemeClr>
          </a:solidFill>
        </p:spPr>
        <p:txBody>
          <a:bodyPr>
            <a:normAutofit fontScale="92500" lnSpcReduction="10000"/>
          </a:bodyPr>
          <a:lstStyle/>
          <a:p>
            <a:pPr>
              <a:spcAft>
                <a:spcPts val="1200"/>
              </a:spcAft>
            </a:pPr>
            <a:r>
              <a:rPr lang="en-AU" dirty="0" smtClean="0"/>
              <a:t>4 </a:t>
            </a:r>
            <a:r>
              <a:rPr lang="en-AU" dirty="0"/>
              <a:t>sustainability conferences in Colombo, Kandy, Galle and Anuradhapura</a:t>
            </a:r>
          </a:p>
          <a:p>
            <a:pPr lvl="0">
              <a:spcAft>
                <a:spcPts val="1200"/>
              </a:spcAft>
            </a:pPr>
            <a:r>
              <a:rPr lang="en-AU" dirty="0" smtClean="0"/>
              <a:t>Meetings with </a:t>
            </a:r>
            <a:r>
              <a:rPr lang="en-AU" dirty="0"/>
              <a:t>engineers, government officials, academics, NGOs, and industry </a:t>
            </a:r>
            <a:r>
              <a:rPr lang="en-AU" dirty="0" smtClean="0"/>
              <a:t>leaders</a:t>
            </a:r>
          </a:p>
          <a:p>
            <a:pPr lvl="0">
              <a:spcAft>
                <a:spcPts val="1200"/>
              </a:spcAft>
            </a:pPr>
            <a:endParaRPr lang="en-AU" dirty="0"/>
          </a:p>
          <a:p>
            <a:pPr>
              <a:spcAft>
                <a:spcPts val="1200"/>
              </a:spcAft>
            </a:pPr>
            <a:r>
              <a:rPr lang="en-AU" dirty="0"/>
              <a:t>Extensive media coverage</a:t>
            </a:r>
          </a:p>
          <a:p>
            <a:pPr lvl="0">
              <a:spcAft>
                <a:spcPts val="1200"/>
              </a:spcAft>
            </a:pPr>
            <a:endParaRPr lang="en-AU" dirty="0" smtClean="0"/>
          </a:p>
          <a:p>
            <a:pPr lvl="0">
              <a:spcAft>
                <a:spcPts val="1200"/>
              </a:spcAft>
            </a:pPr>
            <a:r>
              <a:rPr lang="en-AU" dirty="0" smtClean="0"/>
              <a:t>Links </a:t>
            </a:r>
            <a:r>
              <a:rPr lang="en-AU" dirty="0"/>
              <a:t>with enthusiastic environmentalists</a:t>
            </a:r>
          </a:p>
          <a:p>
            <a:pPr lvl="0">
              <a:spcAft>
                <a:spcPts val="1200"/>
              </a:spcAft>
            </a:pPr>
            <a:endParaRPr lang="en-AU" dirty="0" smtClean="0"/>
          </a:p>
          <a:p>
            <a:endParaRPr lang="en-AU" dirty="0"/>
          </a:p>
        </p:txBody>
      </p:sp>
    </p:spTree>
    <p:extLst>
      <p:ext uri="{BB962C8B-B14F-4D97-AF65-F5344CB8AC3E}">
        <p14:creationId xmlns:p14="http://schemas.microsoft.com/office/powerpoint/2010/main" val="1649690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19056" cy="1354162"/>
          </a:xfrm>
        </p:spPr>
        <p:txBody>
          <a:bodyPr>
            <a:normAutofit/>
          </a:bodyPr>
          <a:lstStyle/>
          <a:p>
            <a:pPr algn="l"/>
            <a:r>
              <a:rPr lang="en-AU" sz="3200" b="1" u="sng" dirty="0" smtClean="0"/>
              <a:t>How</a:t>
            </a:r>
            <a:r>
              <a:rPr lang="en-AU" sz="3200" dirty="0" smtClean="0"/>
              <a:t/>
            </a:r>
            <a:br>
              <a:rPr lang="en-AU" sz="3200" dirty="0" smtClean="0"/>
            </a:br>
            <a:endParaRPr lang="en-AU" dirty="0"/>
          </a:p>
        </p:txBody>
      </p:sp>
      <p:sp>
        <p:nvSpPr>
          <p:cNvPr id="3" name="Content Placeholder 2"/>
          <p:cNvSpPr>
            <a:spLocks noGrp="1"/>
          </p:cNvSpPr>
          <p:nvPr>
            <p:ph idx="1"/>
          </p:nvPr>
        </p:nvSpPr>
        <p:spPr>
          <a:xfrm>
            <a:off x="534361" y="1124744"/>
            <a:ext cx="7560840" cy="2952328"/>
          </a:xfrm>
          <a:solidFill>
            <a:schemeClr val="accent6">
              <a:lumMod val="20000"/>
              <a:lumOff val="80000"/>
            </a:schemeClr>
          </a:solidFill>
          <a:ln>
            <a:noFill/>
          </a:ln>
        </p:spPr>
        <p:txBody>
          <a:bodyPr>
            <a:normAutofit fontScale="70000" lnSpcReduction="20000"/>
          </a:bodyPr>
          <a:lstStyle/>
          <a:p>
            <a:pPr marL="0" indent="0">
              <a:buNone/>
            </a:pPr>
            <a:r>
              <a:rPr lang="en-AU" sz="4600" b="1" i="1" dirty="0" smtClean="0"/>
              <a:t>In-country organising </a:t>
            </a:r>
          </a:p>
          <a:p>
            <a:pPr marL="0" indent="0">
              <a:buNone/>
            </a:pPr>
            <a:endParaRPr lang="en-AU" sz="1500" b="1" i="1" dirty="0" smtClean="0"/>
          </a:p>
          <a:p>
            <a:pPr marL="0" indent="0">
              <a:buNone/>
            </a:pPr>
            <a:r>
              <a:rPr lang="en-AU" b="1" dirty="0" smtClean="0"/>
              <a:t>Kanchana Weerakoon</a:t>
            </a:r>
            <a:r>
              <a:rPr lang="en-AU" b="1" i="1" dirty="0" smtClean="0"/>
              <a:t>, </a:t>
            </a:r>
            <a:r>
              <a:rPr lang="en-AU" sz="2900" b="1" i="1" dirty="0"/>
              <a:t>Founder Eco-Friendly Volunteers </a:t>
            </a:r>
            <a:r>
              <a:rPr lang="en-AU" sz="2200" dirty="0"/>
              <a:t>(</a:t>
            </a:r>
            <a:r>
              <a:rPr lang="en-AU" sz="2200" dirty="0">
                <a:solidFill>
                  <a:schemeClr val="tx2"/>
                </a:solidFill>
              </a:rPr>
              <a:t>www.eco-v.org</a:t>
            </a:r>
            <a:r>
              <a:rPr lang="en-AU" sz="2200" dirty="0"/>
              <a:t>) </a:t>
            </a:r>
            <a:endParaRPr lang="en-AU" sz="2200" dirty="0" smtClean="0"/>
          </a:p>
          <a:p>
            <a:r>
              <a:rPr lang="en-AU" sz="3100" dirty="0" smtClean="0"/>
              <a:t>Proven track record</a:t>
            </a:r>
          </a:p>
          <a:p>
            <a:pPr lvl="1"/>
            <a:r>
              <a:rPr lang="en-AU" sz="3100" dirty="0" err="1"/>
              <a:t>Kelani</a:t>
            </a:r>
            <a:r>
              <a:rPr lang="en-AU" sz="3100" dirty="0"/>
              <a:t> River Journey </a:t>
            </a:r>
            <a:r>
              <a:rPr lang="en-AU" sz="3100" dirty="0" smtClean="0"/>
              <a:t>2011</a:t>
            </a:r>
            <a:endParaRPr lang="en-AU" sz="3100" dirty="0"/>
          </a:p>
          <a:p>
            <a:pPr lvl="1"/>
            <a:r>
              <a:rPr lang="en-AU" sz="3100" dirty="0" err="1"/>
              <a:t>Paapedi</a:t>
            </a:r>
            <a:r>
              <a:rPr lang="en-AU" sz="3100" dirty="0"/>
              <a:t> Bike </a:t>
            </a:r>
            <a:r>
              <a:rPr lang="en-AU" sz="3100" dirty="0" smtClean="0"/>
              <a:t>Journey 2013</a:t>
            </a:r>
          </a:p>
          <a:p>
            <a:pPr lvl="1"/>
            <a:r>
              <a:rPr lang="en-AU" sz="3100" dirty="0" smtClean="0"/>
              <a:t>Youth meetup 2015</a:t>
            </a:r>
          </a:p>
          <a:p>
            <a:pPr lvl="1"/>
            <a:r>
              <a:rPr lang="en-AU" sz="3100" dirty="0" smtClean="0"/>
              <a:t>Mentor to youth in Sri Lanka &amp; Bangladesh</a:t>
            </a:r>
          </a:p>
          <a:p>
            <a:pPr marL="457200" lvl="1" indent="0">
              <a:buNone/>
            </a:pPr>
            <a:endParaRPr lang="en-AU" dirty="0"/>
          </a:p>
          <a:p>
            <a:endParaRPr lang="en-AU" dirty="0"/>
          </a:p>
          <a:p>
            <a:endParaRPr lang="en-AU" dirty="0"/>
          </a:p>
        </p:txBody>
      </p:sp>
      <p:sp>
        <p:nvSpPr>
          <p:cNvPr id="5" name="Title 1"/>
          <p:cNvSpPr txBox="1">
            <a:spLocks/>
          </p:cNvSpPr>
          <p:nvPr/>
        </p:nvSpPr>
        <p:spPr>
          <a:xfrm>
            <a:off x="561781" y="4293096"/>
            <a:ext cx="7616425" cy="2448272"/>
          </a:xfrm>
          <a:prstGeom prst="rect">
            <a:avLst/>
          </a:prstGeom>
          <a:solidFill>
            <a:schemeClr val="accent6">
              <a:lumMod val="20000"/>
              <a:lumOff val="80000"/>
            </a:schemeClr>
          </a:solidFill>
          <a:ln>
            <a:no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AU" sz="3300" b="1" i="1" dirty="0" smtClean="0">
                <a:latin typeface="+mn-lt"/>
                <a:ea typeface="+mn-ea"/>
                <a:cs typeface="+mn-cs"/>
              </a:rPr>
              <a:t>Technical expertise and communications</a:t>
            </a:r>
          </a:p>
          <a:p>
            <a:pPr algn="l"/>
            <a:endParaRPr lang="en-AU" sz="1300" b="1" dirty="0" smtClean="0">
              <a:latin typeface="+mn-lt"/>
              <a:ea typeface="+mn-ea"/>
              <a:cs typeface="+mn-cs"/>
            </a:endParaRPr>
          </a:p>
          <a:p>
            <a:pPr algn="l"/>
            <a:r>
              <a:rPr lang="en-AU" sz="2300" b="1" dirty="0" smtClean="0">
                <a:latin typeface="+mn-lt"/>
                <a:ea typeface="+mn-ea"/>
                <a:cs typeface="+mn-cs"/>
              </a:rPr>
              <a:t>Steven Bygrave</a:t>
            </a:r>
            <a:r>
              <a:rPr lang="en-AU" sz="2300" b="1" i="1" dirty="0" smtClean="0">
                <a:latin typeface="+mn-lt"/>
                <a:ea typeface="+mn-ea"/>
                <a:cs typeface="+mn-cs"/>
              </a:rPr>
              <a:t>, CEO </a:t>
            </a:r>
            <a:r>
              <a:rPr lang="en-AU" sz="2300" b="1" i="1" dirty="0">
                <a:latin typeface="+mn-lt"/>
                <a:ea typeface="+mn-ea"/>
                <a:cs typeface="+mn-cs"/>
              </a:rPr>
              <a:t>Beyond Zero Emissions</a:t>
            </a:r>
            <a:r>
              <a:rPr lang="en-AU" sz="2300" i="1" dirty="0" smtClean="0"/>
              <a:t> </a:t>
            </a:r>
            <a:r>
              <a:rPr lang="en-AU" sz="1500" dirty="0" smtClean="0"/>
              <a:t>(</a:t>
            </a:r>
            <a:r>
              <a:rPr lang="en-AU" sz="1500" dirty="0" smtClean="0">
                <a:solidFill>
                  <a:schemeClr val="tx2"/>
                </a:solidFill>
                <a:hlinkClick r:id="rId2"/>
              </a:rPr>
              <a:t>www.bze.org.au</a:t>
            </a:r>
            <a:r>
              <a:rPr lang="en-AU" sz="1500" dirty="0" smtClean="0"/>
              <a:t>)</a:t>
            </a:r>
          </a:p>
          <a:p>
            <a:pPr marL="342900" lvl="0" indent="-342900" algn="l">
              <a:buFont typeface="Arial" panose="020B0604020202020204" pitchFamily="34" charset="0"/>
              <a:buChar char="•"/>
            </a:pPr>
            <a:r>
              <a:rPr lang="en-AU" sz="2300" dirty="0" smtClean="0"/>
              <a:t>excellent </a:t>
            </a:r>
            <a:r>
              <a:rPr lang="en-AU" sz="2300" dirty="0"/>
              <a:t>communicator</a:t>
            </a:r>
          </a:p>
          <a:p>
            <a:pPr marL="342900" lvl="0" indent="-342900" algn="l">
              <a:buFont typeface="Arial" panose="020B0604020202020204" pitchFamily="34" charset="0"/>
              <a:buChar char="•"/>
            </a:pPr>
            <a:r>
              <a:rPr lang="en-AU" sz="2300" dirty="0"/>
              <a:t>knowledgeable in economy-wide alternatives to </a:t>
            </a:r>
            <a:r>
              <a:rPr lang="en-AU" sz="2300" dirty="0" smtClean="0"/>
              <a:t>coal</a:t>
            </a:r>
            <a:endParaRPr lang="en-AU" sz="2300" dirty="0"/>
          </a:p>
          <a:p>
            <a:pPr marL="342900" lvl="0" indent="-342900" algn="l">
              <a:buFont typeface="Arial" panose="020B0604020202020204" pitchFamily="34" charset="0"/>
              <a:buChar char="•"/>
            </a:pPr>
            <a:r>
              <a:rPr lang="en-AU" sz="2300" dirty="0"/>
              <a:t>knowledgeable about community-based renewable energy.</a:t>
            </a:r>
          </a:p>
          <a:p>
            <a:pPr marL="342900" indent="-342900" algn="l">
              <a:buFont typeface="Arial" panose="020B0604020202020204" pitchFamily="34" charset="0"/>
              <a:buChar char="•"/>
            </a:pPr>
            <a:endParaRPr lang="en-AU" sz="23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8782" y="4293096"/>
            <a:ext cx="1509651" cy="1767582"/>
          </a:xfrm>
          <a:prstGeom prst="rect">
            <a:avLst/>
          </a:prstGeom>
        </p:spPr>
      </p:pic>
      <p:pic>
        <p:nvPicPr>
          <p:cNvPr id="2050" name="Picture 2" descr="C:\Users\Jim\Documents\JCJ\Countries and projects\Paapedi Bike Journey\Great profile shot of Kanchan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8916" y="188640"/>
            <a:ext cx="1289382" cy="1582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057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AU" b="1" dirty="0" smtClean="0"/>
              <a:t>Call for action</a:t>
            </a:r>
            <a:endParaRPr lang="en-AU" b="1" dirty="0"/>
          </a:p>
        </p:txBody>
      </p:sp>
      <p:sp>
        <p:nvSpPr>
          <p:cNvPr id="3" name="Content Placeholder 2"/>
          <p:cNvSpPr>
            <a:spLocks noGrp="1"/>
          </p:cNvSpPr>
          <p:nvPr>
            <p:ph idx="1"/>
          </p:nvPr>
        </p:nvSpPr>
        <p:spPr>
          <a:xfrm>
            <a:off x="251520" y="1268760"/>
            <a:ext cx="4464496" cy="5015555"/>
          </a:xfrm>
          <a:solidFill>
            <a:schemeClr val="tx2">
              <a:lumMod val="20000"/>
              <a:lumOff val="80000"/>
            </a:schemeClr>
          </a:solidFill>
        </p:spPr>
        <p:txBody>
          <a:bodyPr>
            <a:normAutofit fontScale="92500" lnSpcReduction="10000"/>
          </a:bodyPr>
          <a:lstStyle/>
          <a:p>
            <a:r>
              <a:rPr lang="en-AU" dirty="0" smtClean="0"/>
              <a:t>A little goes a long way</a:t>
            </a:r>
          </a:p>
          <a:p>
            <a:r>
              <a:rPr lang="en-AU" dirty="0" smtClean="0"/>
              <a:t>$</a:t>
            </a:r>
            <a:r>
              <a:rPr lang="en-AU" dirty="0"/>
              <a:t>720</a:t>
            </a:r>
            <a:r>
              <a:rPr lang="en-AU" dirty="0" smtClean="0"/>
              <a:t> already pledged</a:t>
            </a:r>
          </a:p>
          <a:p>
            <a:r>
              <a:rPr lang="en-AU" dirty="0" smtClean="0"/>
              <a:t>Target $3,340</a:t>
            </a:r>
          </a:p>
          <a:p>
            <a:endParaRPr lang="en-AU" b="1" dirty="0"/>
          </a:p>
          <a:p>
            <a:endParaRPr lang="en-AU" b="1" dirty="0"/>
          </a:p>
          <a:p>
            <a:pPr lvl="0"/>
            <a:r>
              <a:rPr lang="en-AU" sz="2800" dirty="0" smtClean="0"/>
              <a:t>Budget </a:t>
            </a:r>
            <a:endParaRPr lang="en-AU" sz="2800" dirty="0"/>
          </a:p>
          <a:p>
            <a:pPr lvl="1"/>
            <a:r>
              <a:rPr lang="en-AU" sz="2400" i="1" dirty="0"/>
              <a:t>Australia</a:t>
            </a:r>
            <a:r>
              <a:rPr lang="en-AU" sz="2400" dirty="0"/>
              <a:t> </a:t>
            </a:r>
            <a:r>
              <a:rPr lang="en-AU" sz="2400" dirty="0" smtClean="0"/>
              <a:t>– airfare ~$1,500,       other </a:t>
            </a:r>
            <a:r>
              <a:rPr lang="en-AU" sz="2400" dirty="0"/>
              <a:t>$195</a:t>
            </a:r>
          </a:p>
          <a:p>
            <a:pPr lvl="1"/>
            <a:r>
              <a:rPr lang="en-AU" sz="2400" i="1" dirty="0"/>
              <a:t>Sri Lanka </a:t>
            </a:r>
            <a:r>
              <a:rPr lang="en-AU" sz="2400" dirty="0"/>
              <a:t>– </a:t>
            </a:r>
            <a:r>
              <a:rPr lang="en-AU" sz="2400" dirty="0" err="1"/>
              <a:t>accomm</a:t>
            </a:r>
            <a:r>
              <a:rPr lang="en-AU" sz="2400" dirty="0"/>
              <a:t>/food $462, travel $411, venues/catering $923</a:t>
            </a:r>
          </a:p>
          <a:p>
            <a:pPr lvl="1"/>
            <a:r>
              <a:rPr lang="en-AU" sz="2400" i="1" dirty="0"/>
              <a:t>Contingency</a:t>
            </a:r>
            <a:r>
              <a:rPr lang="en-AU" sz="2400" dirty="0"/>
              <a:t> - $200</a:t>
            </a:r>
            <a:endParaRPr lang="en-AU" sz="3200" dirty="0"/>
          </a:p>
          <a:p>
            <a:endParaRPr lang="en-AU" b="1" dirty="0"/>
          </a:p>
          <a:p>
            <a:endParaRPr lang="en-AU" dirty="0"/>
          </a:p>
        </p:txBody>
      </p:sp>
      <p:sp>
        <p:nvSpPr>
          <p:cNvPr id="4" name="Content Placeholder 2"/>
          <p:cNvSpPr txBox="1">
            <a:spLocks/>
          </p:cNvSpPr>
          <p:nvPr/>
        </p:nvSpPr>
        <p:spPr>
          <a:xfrm>
            <a:off x="4427984" y="1268760"/>
            <a:ext cx="4536504" cy="5015555"/>
          </a:xfrm>
          <a:prstGeom prst="rect">
            <a:avLst/>
          </a:prstGeom>
          <a:solidFill>
            <a:schemeClr val="accent1">
              <a:lumMod val="20000"/>
              <a:lumOff val="80000"/>
            </a:schemeClr>
          </a:solidFill>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AU" sz="4300" b="1" dirty="0"/>
              <a:t>Please support</a:t>
            </a:r>
          </a:p>
          <a:p>
            <a:r>
              <a:rPr lang="en-AU" sz="4300" b="1" dirty="0"/>
              <a:t>Give us your </a:t>
            </a:r>
            <a:r>
              <a:rPr lang="en-AU" sz="4300" b="1" dirty="0" smtClean="0"/>
              <a:t>pledge </a:t>
            </a:r>
            <a:r>
              <a:rPr lang="en-AU" sz="4300" b="1" u="sng" dirty="0"/>
              <a:t>today</a:t>
            </a:r>
          </a:p>
          <a:p>
            <a:endParaRPr lang="en-AU" sz="2600" b="1" dirty="0"/>
          </a:p>
          <a:p>
            <a:pPr marL="0" indent="0">
              <a:buNone/>
            </a:pPr>
            <a:r>
              <a:rPr lang="en-AU" sz="3400" b="1" dirty="0" smtClean="0"/>
              <a:t>Endorsed by</a:t>
            </a:r>
          </a:p>
          <a:p>
            <a:r>
              <a:rPr lang="en-AU" sz="3000" dirty="0" smtClean="0"/>
              <a:t>Cam Walker – FOE</a:t>
            </a:r>
          </a:p>
          <a:p>
            <a:r>
              <a:rPr lang="en-AU" sz="3000" dirty="0" smtClean="0"/>
              <a:t>Charlotte Wood – 350.org</a:t>
            </a:r>
          </a:p>
          <a:p>
            <a:r>
              <a:rPr lang="en-AU" sz="3000" dirty="0" smtClean="0"/>
              <a:t>Steven Bygrave – BZE</a:t>
            </a:r>
          </a:p>
          <a:p>
            <a:r>
              <a:rPr lang="en-AU" sz="3000" dirty="0" smtClean="0"/>
              <a:t>Carol Ride - DCAN</a:t>
            </a:r>
          </a:p>
          <a:p>
            <a:endParaRPr lang="en-AU" b="1" dirty="0" smtClean="0"/>
          </a:p>
          <a:p>
            <a:endParaRPr lang="en-AU" dirty="0"/>
          </a:p>
        </p:txBody>
      </p:sp>
    </p:spTree>
    <p:extLst>
      <p:ext uri="{BB962C8B-B14F-4D97-AF65-F5344CB8AC3E}">
        <p14:creationId xmlns:p14="http://schemas.microsoft.com/office/powerpoint/2010/main" val="3370280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638</TotalTime>
  <Words>457</Words>
  <Application>Microsoft Office PowerPoint</Application>
  <PresentationFormat>On-screen Show (4:3)</PresentationFormat>
  <Paragraphs>109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Engaging with climate change by connecting with Asia Sound impossible - well here's how  Jim Crosthwaite Helen Dobbyn, Jack Schmidt, Holly Dillabough, Chris Leslie, Kaz Donkers</vt:lpstr>
      <vt:lpstr>PowerPoint Presentation</vt:lpstr>
      <vt:lpstr>JCJ since 2011 launch</vt:lpstr>
      <vt:lpstr>PowerPoint Presentation</vt:lpstr>
      <vt:lpstr>Responding to     Asian energy demand</vt:lpstr>
      <vt:lpstr>Our  project  Asia and Australia for 100% renewables</vt:lpstr>
      <vt:lpstr>What $3,340 will achieve</vt:lpstr>
      <vt:lpstr>How </vt:lpstr>
      <vt:lpstr>Call for action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JCJ in 2014</dc:title>
  <dc:creator>Jim</dc:creator>
  <cp:lastModifiedBy>Jim</cp:lastModifiedBy>
  <cp:revision>101</cp:revision>
  <cp:lastPrinted>2015-03-15T22:46:20Z</cp:lastPrinted>
  <dcterms:created xsi:type="dcterms:W3CDTF">2014-06-29T17:15:13Z</dcterms:created>
  <dcterms:modified xsi:type="dcterms:W3CDTF">2015-03-26T07:43:16Z</dcterms:modified>
</cp:coreProperties>
</file>